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1"/>
  </p:notesMasterIdLst>
  <p:sldIdLst>
    <p:sldId id="256" r:id="rId2"/>
    <p:sldId id="364" r:id="rId3"/>
    <p:sldId id="309" r:id="rId4"/>
    <p:sldId id="351" r:id="rId5"/>
    <p:sldId id="330" r:id="rId6"/>
    <p:sldId id="331" r:id="rId7"/>
    <p:sldId id="346" r:id="rId8"/>
    <p:sldId id="347" r:id="rId9"/>
    <p:sldId id="348" r:id="rId10"/>
    <p:sldId id="349" r:id="rId11"/>
    <p:sldId id="350" r:id="rId12"/>
    <p:sldId id="359" r:id="rId13"/>
    <p:sldId id="318" r:id="rId14"/>
    <p:sldId id="329" r:id="rId15"/>
    <p:sldId id="334" r:id="rId16"/>
    <p:sldId id="339" r:id="rId17"/>
    <p:sldId id="335" r:id="rId18"/>
    <p:sldId id="340" r:id="rId19"/>
    <p:sldId id="341" r:id="rId20"/>
    <p:sldId id="342" r:id="rId21"/>
    <p:sldId id="343" r:id="rId22"/>
    <p:sldId id="344" r:id="rId23"/>
    <p:sldId id="345" r:id="rId24"/>
    <p:sldId id="363" r:id="rId25"/>
    <p:sldId id="336" r:id="rId26"/>
    <p:sldId id="353" r:id="rId27"/>
    <p:sldId id="337" r:id="rId28"/>
    <p:sldId id="354" r:id="rId29"/>
    <p:sldId id="333" r:id="rId30"/>
    <p:sldId id="355" r:id="rId31"/>
    <p:sldId id="356" r:id="rId32"/>
    <p:sldId id="357" r:id="rId33"/>
    <p:sldId id="358" r:id="rId34"/>
    <p:sldId id="319" r:id="rId35"/>
    <p:sldId id="327" r:id="rId36"/>
    <p:sldId id="328" r:id="rId37"/>
    <p:sldId id="361" r:id="rId38"/>
    <p:sldId id="365" r:id="rId39"/>
    <p:sldId id="360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Zeigler" initials="JZ" lastIdx="1" clrIdx="0">
    <p:extLst>
      <p:ext uri="{19B8F6BF-5375-455C-9EA6-DF929625EA0E}">
        <p15:presenceInfo xmlns:p15="http://schemas.microsoft.com/office/powerpoint/2012/main" userId="3ad8d652ba22d8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9" autoAdjust="0"/>
    <p:restoredTop sz="95380" autoAdjust="0"/>
  </p:normalViewPr>
  <p:slideViewPr>
    <p:cSldViewPr>
      <p:cViewPr varScale="1">
        <p:scale>
          <a:sx n="90" d="100"/>
          <a:sy n="90" d="100"/>
        </p:scale>
        <p:origin x="3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64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2C78F48-B2B7-4320-AC51-B33F41542A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3E54E3F-53BB-41E1-B39F-85A595B897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B4B2A202-0A98-4365-B2A2-A5A79103DB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231E552-A9E0-4CA8-A85C-E74DFF410B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26580F3-B4A8-4C6D-A224-AE63CA1F13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32896EE1-4606-499C-91AD-21909F034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CF352C2-A607-470F-B9C3-4F404C6D6F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0E83998-CF15-4D08-8BC7-3D675C7FF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109CBBB-199A-4AF0-B574-90184F11ECDF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B16D013-71D0-4E5E-AD55-7D6007AF39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C7AE0D4-2AB6-431B-B2B7-EB9B9DBBC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0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CEC4C9AA-ED92-4F64-A012-EC2DD404132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86000" y="657225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200" b="1" dirty="0">
              <a:solidFill>
                <a:srgbClr val="D1F0FF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765E4B6-AFF8-4FA2-A16E-CF7F4FED3BF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73050" y="6572250"/>
            <a:ext cx="319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 b="1" dirty="0">
              <a:solidFill>
                <a:srgbClr val="D1F0FF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70D1608-DB3D-402D-A44C-E1DBBD48D21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8E3A99-A667-4FD3-9E7E-2E11BCFA6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FC481EE-8AA8-456C-90B7-9104FEE84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DA48C-BB0F-4FB7-A444-10E9051146C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9" name="Picture 7" descr="NewLogo_dk">
            <a:extLst>
              <a:ext uri="{FF2B5EF4-FFF2-40B4-BE49-F238E27FC236}">
                <a16:creationId xmlns:a16="http://schemas.microsoft.com/office/drawing/2014/main" id="{E7B9782F-723B-4C55-9067-AC37517269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024095A-92FE-4972-AEC1-F07025370A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America’s Boating Club - Richmond</a:t>
            </a:r>
          </a:p>
        </p:txBody>
      </p:sp>
    </p:spTree>
    <p:extLst>
      <p:ext uri="{BB962C8B-B14F-4D97-AF65-F5344CB8AC3E}">
        <p14:creationId xmlns:p14="http://schemas.microsoft.com/office/powerpoint/2010/main" val="2075604131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B9DB3-44A1-45FC-8C74-3B4159ED0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88D89C-2625-4E9B-B85A-24E6F812E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FE3615-EDB7-43B8-8471-CFD0A863D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CF8E6-7ABC-47C9-A004-331BAC4CAD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6116944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268C38-A310-4E1A-8892-EC61746B3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48A5E1-A049-4C89-8770-C3E703552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1B78C5-F36C-4536-A7F9-419F9C25F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F44D6-7548-462A-8FA6-CC96233DEB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4552599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919A611-45A1-45E6-901F-8A126BE71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E8215F-4CCC-4D7A-B2DC-1C2D00DD2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D508CC6-B11E-47CE-B26A-17E996760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3D85A-111A-4771-BF7B-6FCA127B68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0516320"/>
      </p:ext>
    </p:extLst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3194D7-B6E7-4BA9-9523-3B222D8C9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915859-7933-440E-A347-B784B165E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886D1E-B86A-4C77-BE5E-3DCBB6F43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EB369-3DE3-4283-AB68-1DA3E4E5A2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0077917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67B30B-7E8D-4403-B0EC-A45F5DBA3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C7A562-A548-462D-8764-48685DE46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31BE01-002B-4CF1-8C3D-FB163A0DB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16ED-8A9D-422E-8666-EE94C4C0E7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5120588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E5EA77-F215-48FB-809A-8A381AA68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2ED1F0-E916-44DC-A47B-C492AAE1C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8A2373-21F1-4C87-AA9B-A4D59B91B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BF534-C835-431C-AC00-165AFA6BF5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8992712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6C9BD-96E5-4854-A3F7-0B76C3BBA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4A2649-28FF-4F06-91AF-B6371F472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C81AC-925B-461A-A5AF-4F4214881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4DD07-0D1D-4460-BB3F-72B0F63300F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757390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DF6ADE-4864-400D-B828-92E0B8A05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EE15ED-ADDB-4E41-A215-4FBFA8598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855636-6658-45F3-B351-081CB6868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13A78-30F7-4F21-A9F1-2F4FA63F48D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686987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23D1CD-2B92-4DAD-8B34-242E77395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7BBEE9-B0CB-46AA-99DA-C86BC2DF8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52F63E-A458-4878-844B-0C2D16F57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FFD5B-2832-4178-AA7A-49613DCED7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7647349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D65D98-E227-4727-A269-97D237AC2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6DB954-2A38-4A30-BDA7-0992E711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F06F1B-57FC-4DBD-B6C6-8049788FD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FE9CF-9E0B-4640-8CE1-154E021634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860600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AC09-BE39-451D-85F5-9FBD1C267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245225"/>
            <a:ext cx="5562600" cy="47625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America’s Boating Club - Richmond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7749F-B9F2-4388-8BA6-422A38E50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6D6C4-14E0-40D3-B033-4CC438BBD7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0599808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A17E2-A335-4BB0-9BCB-0FACBC54D2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44F7C-0AF9-41DF-A567-0BC1C357A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F9EF45-C206-4496-87B1-BF39FD192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EC144-39C6-4211-9D76-4DE39C7CA9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7926901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E01001EF-BB7C-47A1-819C-8ED84747E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6202FE90-3FC2-4C0E-9316-D5A910760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DFB32EDD-8453-4997-B829-30AAF6A7F4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8800" y="7239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55AF5A00-4983-410C-B18D-67F0EEA14A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AC91488C-FFE8-416B-B48B-2C16D3BF46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1AC6E32E-F7BC-411D-B176-E4B6B0F6B9F2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5" name="Picture 7" descr="NewLogo_dk">
            <a:extLst>
              <a:ext uri="{FF2B5EF4-FFF2-40B4-BE49-F238E27FC236}">
                <a16:creationId xmlns:a16="http://schemas.microsoft.com/office/drawing/2014/main" id="{ED7B0296-3481-4C33-9338-7FD4C199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Line 8">
            <a:extLst>
              <a:ext uri="{FF2B5EF4-FFF2-40B4-BE49-F238E27FC236}">
                <a16:creationId xmlns:a16="http://schemas.microsoft.com/office/drawing/2014/main" id="{FEB4FD00-A482-4E4A-B47C-6D3243D90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143000"/>
            <a:ext cx="72390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FA2CCF7-D5E6-456C-9C7C-C0CE1669C355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457200" y="6245225"/>
            <a:ext cx="5562600" cy="4762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America’s Boating Club - Richmond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4BF85522-C8D7-4F83-A0AD-39191882B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BB7828F-D83D-4287-938C-C65FE3154540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74FE9CB-3629-438E-9865-29EA16A4B1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300" dirty="0"/>
              <a:t>Life Jacket Labeling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880EEAB-10CC-43F5-B86A-9A56F8F56D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3600" dirty="0"/>
          </a:p>
          <a:p>
            <a:pPr eaLnBrk="1" hangingPunct="1">
              <a:lnSpc>
                <a:spcPct val="90000"/>
              </a:lnSpc>
              <a:defRPr/>
            </a:pPr>
            <a:endParaRPr lang="en-US" sz="5400" dirty="0">
              <a:solidFill>
                <a:srgbClr val="FF993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1D3380-80D1-47A8-8D8B-7EA5B754F18A}"/>
              </a:ext>
            </a:extLst>
          </p:cNvPr>
          <p:cNvSpPr/>
          <p:nvPr/>
        </p:nvSpPr>
        <p:spPr>
          <a:xfrm rot="19971893">
            <a:off x="1181273" y="608310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New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6" descr="All about Inflatable Life Vests – Sailing Blog by NauticEd">
            <a:extLst>
              <a:ext uri="{FF2B5EF4-FFF2-40B4-BE49-F238E27FC236}">
                <a16:creationId xmlns:a16="http://schemas.microsoft.com/office/drawing/2014/main" id="{9F49C59A-B938-4592-B2CB-1028164BF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38" y="44053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3 Best Life Jackets For Fat Guys in 2021 (Float Easily) - Life Jacket Expert">
            <a:extLst>
              <a:ext uri="{FF2B5EF4-FFF2-40B4-BE49-F238E27FC236}">
                <a16:creationId xmlns:a16="http://schemas.microsoft.com/office/drawing/2014/main" id="{2CB9C572-916E-46C4-A77B-D5E8F4F19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r="22145"/>
          <a:stretch/>
        </p:blipFill>
        <p:spPr bwMode="auto">
          <a:xfrm>
            <a:off x="7086600" y="71438"/>
            <a:ext cx="1822929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4C368-66FE-44E5-87BD-E75BB35C6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405312"/>
            <a:ext cx="1590753" cy="1552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5879ED-103C-43D4-A3E7-D254113F2CAC}"/>
              </a:ext>
            </a:extLst>
          </p:cNvPr>
          <p:cNvSpPr txBox="1"/>
          <p:nvPr/>
        </p:nvSpPr>
        <p:spPr>
          <a:xfrm>
            <a:off x="6824113" y="6292333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Mar 2021</a:t>
            </a: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2C52-34F4-4BA5-AA8C-8E907752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DA92C-4C14-4902-8010-6315CDDB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114800"/>
          </a:xfrm>
        </p:spPr>
        <p:txBody>
          <a:bodyPr/>
          <a:lstStyle/>
          <a:p>
            <a:r>
              <a:rPr lang="en-US" dirty="0"/>
              <a:t>16 years or older</a:t>
            </a:r>
          </a:p>
          <a:p>
            <a:r>
              <a:rPr lang="en-US" dirty="0"/>
              <a:t>Depending on label, may or may not have to be worn to count towards “one life jacket per wearer” requirement (check label)</a:t>
            </a:r>
          </a:p>
          <a:p>
            <a:r>
              <a:rPr lang="en-US" dirty="0"/>
              <a:t>Not intended for jet skis, white water, towed activities</a:t>
            </a:r>
          </a:p>
          <a:p>
            <a:r>
              <a:rPr lang="en-US" dirty="0"/>
              <a:t>Must be serviceable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A8360-4B23-41A3-8EBF-BFCD9A0D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52048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BEC1-59F3-4F9A-9F48-1631E2F6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(under 13 years)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6CDFC-2F52-4789-BE67-79E1AFDF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611312"/>
            <a:ext cx="8229600" cy="4114800"/>
          </a:xfrm>
        </p:spPr>
        <p:txBody>
          <a:bodyPr/>
          <a:lstStyle/>
          <a:p>
            <a:r>
              <a:rPr lang="en-US" dirty="0"/>
              <a:t>Must wear appropriate life jacket</a:t>
            </a:r>
          </a:p>
          <a:p>
            <a:pPr lvl="1"/>
            <a:r>
              <a:rPr lang="en-US" dirty="0"/>
              <a:t>In “Federal” Waters</a:t>
            </a:r>
          </a:p>
          <a:p>
            <a:pPr lvl="1"/>
            <a:r>
              <a:rPr lang="en-US" dirty="0"/>
              <a:t>Unless </a:t>
            </a:r>
          </a:p>
          <a:p>
            <a:pPr lvl="2"/>
            <a:r>
              <a:rPr lang="en-US" dirty="0"/>
              <a:t>below decks</a:t>
            </a:r>
          </a:p>
          <a:p>
            <a:pPr lvl="2"/>
            <a:r>
              <a:rPr lang="en-US" dirty="0"/>
              <a:t>In cabin</a:t>
            </a:r>
          </a:p>
          <a:p>
            <a:pPr lvl="2"/>
            <a:r>
              <a:rPr lang="en-US" dirty="0"/>
              <a:t>When anchored, aground or tied up at dock</a:t>
            </a:r>
          </a:p>
          <a:p>
            <a:r>
              <a:rPr lang="en-US" dirty="0"/>
              <a:t>Most tidal boating areas in Virginia are Federal Waters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2F4EB-BE26-4119-80B7-70AA71D1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324442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03A4-A60F-4248-B146-35317EAB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1497-81BF-47B1-8949-FA21EE41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114800"/>
          </a:xfrm>
        </p:spPr>
        <p:txBody>
          <a:bodyPr/>
          <a:lstStyle/>
          <a:p>
            <a:r>
              <a:rPr lang="en-US" dirty="0"/>
              <a:t>Wearable – “readily accessible”</a:t>
            </a:r>
          </a:p>
          <a:p>
            <a:pPr lvl="1"/>
            <a:r>
              <a:rPr lang="en-US" dirty="0"/>
              <a:t>Out in the open or stowed were easy to reach</a:t>
            </a:r>
          </a:p>
          <a:p>
            <a:pPr lvl="1"/>
            <a:r>
              <a:rPr lang="en-US" dirty="0"/>
              <a:t>Not in protective coverings or under lock and key or under other equipment</a:t>
            </a:r>
          </a:p>
          <a:p>
            <a:r>
              <a:rPr lang="en-US" dirty="0"/>
              <a:t>Throwable – “immediately available”</a:t>
            </a:r>
          </a:p>
          <a:p>
            <a:pPr lvl="1"/>
            <a:r>
              <a:rPr lang="en-US" dirty="0"/>
              <a:t>Out in the open, not in protective cover, closed compartment or under other equipment</a:t>
            </a:r>
          </a:p>
          <a:p>
            <a:pPr lvl="1"/>
            <a:r>
              <a:rPr lang="en-US" dirty="0"/>
              <a:t>No requirement for attached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A5C13-630C-4E92-B2CF-CE279B71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381403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Label – Part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870B32-A4DD-4658-997D-73CF85FF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4"/>
          <a:stretch/>
        </p:blipFill>
        <p:spPr bwMode="auto">
          <a:xfrm>
            <a:off x="1905000" y="1155983"/>
            <a:ext cx="6019800" cy="50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43845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Label – 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BA4F24-84D0-4468-84CE-3E0EF0B49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8"/>
          <a:stretch/>
        </p:blipFill>
        <p:spPr bwMode="auto">
          <a:xfrm>
            <a:off x="152400" y="1447800"/>
            <a:ext cx="8321165" cy="35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8D9602-CD1F-4808-BBB0-7B0035911826}"/>
              </a:ext>
            </a:extLst>
          </p:cNvPr>
          <p:cNvSpPr txBox="1"/>
          <p:nvPr/>
        </p:nvSpPr>
        <p:spPr>
          <a:xfrm>
            <a:off x="838200" y="5338754"/>
            <a:ext cx="6386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Plus</a:t>
            </a:r>
            <a:r>
              <a:rPr lang="en-US" sz="3200" dirty="0"/>
              <a:t> User Manual when purchased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5722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Wearers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870B32-A4DD-4658-997D-73CF85FF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4"/>
          <a:stretch/>
        </p:blipFill>
        <p:spPr bwMode="auto">
          <a:xfrm>
            <a:off x="1447800" y="1155983"/>
            <a:ext cx="6019800" cy="50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8F7AB-6251-46B9-97EF-ACDA0CB00729}"/>
              </a:ext>
            </a:extLst>
          </p:cNvPr>
          <p:cNvSpPr txBox="1"/>
          <p:nvPr/>
        </p:nvSpPr>
        <p:spPr>
          <a:xfrm>
            <a:off x="2531165" y="2665573"/>
            <a:ext cx="3657600" cy="2000548"/>
          </a:xfrm>
          <a:prstGeom prst="rect">
            <a:avLst/>
          </a:prstGeom>
          <a:solidFill>
            <a:schemeClr val="tx1">
              <a:alpha val="92000"/>
            </a:schemeClr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4488" indent="-344488">
              <a:tabLst>
                <a:tab pos="114935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Intended Wearers</a:t>
            </a:r>
          </a:p>
          <a:p>
            <a:pPr marL="344488" indent="-344488" defTabSz="569913">
              <a:tabLst>
                <a:tab pos="1484313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	Adult 	&gt; 90 lb.</a:t>
            </a:r>
          </a:p>
          <a:p>
            <a:pPr marL="344488" indent="-344488" defTabSz="569913">
              <a:tabLst>
                <a:tab pos="1484313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	Youth	&gt; 50 lb</a:t>
            </a:r>
          </a:p>
          <a:p>
            <a:pPr marL="344488" indent="-344488" defTabSz="569913">
              <a:tabLst>
                <a:tab pos="1484313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	Child 	&gt; 33 lb</a:t>
            </a:r>
          </a:p>
          <a:p>
            <a:pPr marL="344488" indent="-344488" defTabSz="569913">
              <a:tabLst>
                <a:tab pos="1484313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	Infant	&lt; 33 lb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2DEF77-7353-47E9-B90C-352C7FC151A2}"/>
              </a:ext>
            </a:extLst>
          </p:cNvPr>
          <p:cNvSpPr/>
          <p:nvPr/>
        </p:nvSpPr>
        <p:spPr bwMode="auto">
          <a:xfrm>
            <a:off x="1774135" y="1046323"/>
            <a:ext cx="2133600" cy="114300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4613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870B32-A4DD-4658-997D-73CF85FF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4"/>
          <a:stretch/>
        </p:blipFill>
        <p:spPr bwMode="auto">
          <a:xfrm>
            <a:off x="1447800" y="1155983"/>
            <a:ext cx="6019800" cy="50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18CDFA9-FF80-48A1-B9C3-1846243CC4B6}"/>
              </a:ext>
            </a:extLst>
          </p:cNvPr>
          <p:cNvSpPr/>
          <p:nvPr/>
        </p:nvSpPr>
        <p:spPr bwMode="auto">
          <a:xfrm>
            <a:off x="2510182" y="1761072"/>
            <a:ext cx="3429000" cy="76200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212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Buoyancy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870B32-A4DD-4658-997D-73CF85FF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4"/>
          <a:stretch/>
        </p:blipFill>
        <p:spPr bwMode="auto">
          <a:xfrm>
            <a:off x="1371600" y="1202023"/>
            <a:ext cx="6019800" cy="50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EF2DD84-E8A7-446A-9F1B-3EFCB03AE592}"/>
              </a:ext>
            </a:extLst>
          </p:cNvPr>
          <p:cNvSpPr/>
          <p:nvPr/>
        </p:nvSpPr>
        <p:spPr bwMode="auto">
          <a:xfrm>
            <a:off x="1219200" y="2137192"/>
            <a:ext cx="2209800" cy="182880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348AB-6458-44A4-A008-5C73118E29AE}"/>
              </a:ext>
            </a:extLst>
          </p:cNvPr>
          <p:cNvSpPr txBox="1"/>
          <p:nvPr/>
        </p:nvSpPr>
        <p:spPr>
          <a:xfrm>
            <a:off x="3276600" y="3651389"/>
            <a:ext cx="3276600" cy="1384995"/>
          </a:xfrm>
          <a:prstGeom prst="rect">
            <a:avLst/>
          </a:prstGeom>
          <a:solidFill>
            <a:schemeClr val="tx1">
              <a:alpha val="92000"/>
            </a:schemeClr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4488" indent="-344488">
              <a:tabLst>
                <a:tab pos="114935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Buoyancy</a:t>
            </a:r>
          </a:p>
          <a:p>
            <a:pPr marL="344488" indent="-344488">
              <a:tabLst>
                <a:tab pos="114935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	in Newtons</a:t>
            </a:r>
          </a:p>
          <a:p>
            <a:pPr marL="344488" indent="-344488">
              <a:tabLst>
                <a:tab pos="114935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	70 N </a:t>
            </a:r>
            <a:r>
              <a:rPr lang="en-US" sz="2800" b="1" u="sng" dirty="0">
                <a:solidFill>
                  <a:srgbClr val="FF0000"/>
                </a:solidFill>
              </a:rPr>
              <a:t>~</a:t>
            </a:r>
            <a:r>
              <a:rPr lang="en-US" sz="2800" b="1" dirty="0">
                <a:solidFill>
                  <a:srgbClr val="FF0000"/>
                </a:solidFill>
              </a:rPr>
              <a:t> 15.5 lb.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539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Boating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870B32-A4DD-4658-997D-73CF85FF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4"/>
          <a:stretch/>
        </p:blipFill>
        <p:spPr bwMode="auto">
          <a:xfrm>
            <a:off x="1371600" y="1155983"/>
            <a:ext cx="6019800" cy="50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EF2DD84-E8A7-446A-9F1B-3EFCB03AE592}"/>
              </a:ext>
            </a:extLst>
          </p:cNvPr>
          <p:cNvSpPr/>
          <p:nvPr/>
        </p:nvSpPr>
        <p:spPr bwMode="auto">
          <a:xfrm>
            <a:off x="1404730" y="2236806"/>
            <a:ext cx="2209800" cy="182880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4416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8CFC-9356-444E-8EF3-10417DF9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Boating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4ADDA-E4F2-42DB-99B7-24D7586C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48BC2-563A-4FED-A53F-D4F6ADB36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3704" y="1828248"/>
            <a:ext cx="3352800" cy="3201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EAAD5-DEDD-4FFC-A302-D8308AA8B5C1}"/>
              </a:ext>
            </a:extLst>
          </p:cNvPr>
          <p:cNvSpPr txBox="1"/>
          <p:nvPr/>
        </p:nvSpPr>
        <p:spPr>
          <a:xfrm>
            <a:off x="4343400" y="1854752"/>
            <a:ext cx="3505200" cy="391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Offshore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Extreme Conditions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 weight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tools/clothes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I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(should turn wearer)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68375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5703-3BAB-45A2-A705-E0885B29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6F22D-B8F7-4FED-89A8-185603FF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79% of Boating Deaths due to Drowning</a:t>
            </a:r>
          </a:p>
          <a:p>
            <a:endParaRPr lang="en-US" dirty="0"/>
          </a:p>
          <a:p>
            <a:r>
              <a:rPr lang="en-US" dirty="0"/>
              <a:t>86% were not wearing Life Jackets</a:t>
            </a:r>
          </a:p>
          <a:p>
            <a:endParaRPr lang="en-US" dirty="0"/>
          </a:p>
          <a:p>
            <a:r>
              <a:rPr lang="en-US" dirty="0"/>
              <a:t>66% were good swimmers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1AD28-8903-463A-B026-920E7FAC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9857621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8CFC-9356-444E-8EF3-10417DF9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Boating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4ADDA-E4F2-42DB-99B7-24D7586C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EAAD5-DEDD-4FFC-A302-D8308AA8B5C1}"/>
              </a:ext>
            </a:extLst>
          </p:cNvPr>
          <p:cNvSpPr txBox="1"/>
          <p:nvPr/>
        </p:nvSpPr>
        <p:spPr>
          <a:xfrm>
            <a:off x="4343400" y="1854752"/>
            <a:ext cx="3505200" cy="32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use with foul weather gear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Extended immersion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I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(should turn wearer)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24A69-49EE-4A12-BFF2-78852CE8F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90991"/>
            <a:ext cx="3355848" cy="28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24395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8CFC-9356-444E-8EF3-10417DF9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Boating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4ADDA-E4F2-42DB-99B7-24D7586C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EAAD5-DEDD-4FFC-A302-D8308AA8B5C1}"/>
              </a:ext>
            </a:extLst>
          </p:cNvPr>
          <p:cNvSpPr txBox="1"/>
          <p:nvPr/>
        </p:nvSpPr>
        <p:spPr>
          <a:xfrm>
            <a:off x="4343400" y="1854752"/>
            <a:ext cx="3505200" cy="381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Sheltered Waters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Rough Waters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wait for rescue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II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III if fails to turn wearer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7942C-C134-453F-8A15-AE8F83A4D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1" y="1878079"/>
            <a:ext cx="3355848" cy="26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25793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8CFC-9356-444E-8EF3-10417DF9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Boating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4ADDA-E4F2-42DB-99B7-24D7586C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EAAD5-DEDD-4FFC-A302-D8308AA8B5C1}"/>
              </a:ext>
            </a:extLst>
          </p:cNvPr>
          <p:cNvSpPr txBox="1"/>
          <p:nvPr/>
        </p:nvSpPr>
        <p:spPr>
          <a:xfrm>
            <a:off x="4343400" y="1854752"/>
            <a:ext cx="3505200" cy="437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Sheltered Waters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 to Shore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Competent Swimmer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Rescue Close at Hand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II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III if fails to turn wearer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5CCE6-0F52-4FF7-A80B-DF9BF30D1A51}"/>
              </a:ext>
            </a:extLst>
          </p:cNvPr>
          <p:cNvPicPr/>
          <p:nvPr/>
        </p:nvPicPr>
        <p:blipFill rotWithShape="1">
          <a:blip r:embed="rId2"/>
          <a:srcRect r="46408"/>
          <a:stretch/>
        </p:blipFill>
        <p:spPr bwMode="auto">
          <a:xfrm>
            <a:off x="457200" y="1676400"/>
            <a:ext cx="3355848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9429984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8CFC-9356-444E-8EF3-10417DF9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Boating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4ADDA-E4F2-42DB-99B7-24D7586C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EAAD5-DEDD-4FFC-A302-D8308AA8B5C1}"/>
              </a:ext>
            </a:extLst>
          </p:cNvPr>
          <p:cNvSpPr txBox="1"/>
          <p:nvPr/>
        </p:nvSpPr>
        <p:spPr>
          <a:xfrm>
            <a:off x="4343400" y="1854752"/>
            <a:ext cx="3810000" cy="444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for Adults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 &amp; Youth &lt; 90 lb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Rescue Close at Hand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Competent Swimmers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II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III if fails to turn wearer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FFF93-D288-41BA-B9B4-BAA8425BE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7680"/>
            <a:ext cx="3355848" cy="26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08926"/>
      </p:ext>
    </p:extLst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EBD1-8D85-42C2-AF41-FCA05DFD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852109-DB3D-4409-882F-9BBD5F37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FD5B-2832-4178-AA7A-49613DCED7FB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6EA0A1-0338-4D7C-860A-17A136BD7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26733"/>
              </p:ext>
            </p:extLst>
          </p:nvPr>
        </p:nvGraphicFramePr>
        <p:xfrm>
          <a:off x="1409698" y="1905000"/>
          <a:ext cx="6324601" cy="4056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3989">
                  <a:extLst>
                    <a:ext uri="{9D8B030D-6E8A-4147-A177-3AD203B41FA5}">
                      <a16:colId xmlns:a16="http://schemas.microsoft.com/office/drawing/2014/main" val="2977674909"/>
                    </a:ext>
                  </a:extLst>
                </a:gridCol>
                <a:gridCol w="1218679">
                  <a:extLst>
                    <a:ext uri="{9D8B030D-6E8A-4147-A177-3AD203B41FA5}">
                      <a16:colId xmlns:a16="http://schemas.microsoft.com/office/drawing/2014/main" val="1052069030"/>
                    </a:ext>
                  </a:extLst>
                </a:gridCol>
                <a:gridCol w="1502092">
                  <a:extLst>
                    <a:ext uri="{9D8B030D-6E8A-4147-A177-3AD203B41FA5}">
                      <a16:colId xmlns:a16="http://schemas.microsoft.com/office/drawing/2014/main" val="3959009987"/>
                    </a:ext>
                  </a:extLst>
                </a:gridCol>
                <a:gridCol w="2529841">
                  <a:extLst>
                    <a:ext uri="{9D8B030D-6E8A-4147-A177-3AD203B41FA5}">
                      <a16:colId xmlns:a16="http://schemas.microsoft.com/office/drawing/2014/main" val="340182283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Type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Minimum Buoyancy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Turning Ability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4447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Lb.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0297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77574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64313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920584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 or 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5273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469FF6-2810-4D58-AE84-7D4143CD03E3}"/>
              </a:ext>
            </a:extLst>
          </p:cNvPr>
          <p:cNvSpPr txBox="1"/>
          <p:nvPr/>
        </p:nvSpPr>
        <p:spPr>
          <a:xfrm>
            <a:off x="2627204" y="1415534"/>
            <a:ext cx="388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adults wearing inherent flotation</a:t>
            </a:r>
          </a:p>
        </p:txBody>
      </p:sp>
    </p:spTree>
    <p:extLst>
      <p:ext uri="{BB962C8B-B14F-4D97-AF65-F5344CB8AC3E}">
        <p14:creationId xmlns:p14="http://schemas.microsoft.com/office/powerpoint/2010/main" val="2026327614"/>
      </p:ext>
    </p:extLst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870B32-A4DD-4658-997D-73CF85FF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4"/>
          <a:stretch/>
        </p:blipFill>
        <p:spPr bwMode="auto">
          <a:xfrm>
            <a:off x="1447800" y="1181383"/>
            <a:ext cx="6019800" cy="508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9539277-ACD3-41C9-8E4C-9C4042335E0F}"/>
              </a:ext>
            </a:extLst>
          </p:cNvPr>
          <p:cNvSpPr/>
          <p:nvPr/>
        </p:nvSpPr>
        <p:spPr bwMode="auto">
          <a:xfrm>
            <a:off x="3886200" y="2595704"/>
            <a:ext cx="1143000" cy="114300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79403"/>
      </p:ext>
    </p:extLst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A0D0-6C08-4A08-95C9-DE71E279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7256C-16F3-4666-8A21-36663C0CF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744" y="1979612"/>
            <a:ext cx="3177256" cy="1676400"/>
          </a:xfrm>
        </p:spPr>
        <p:txBody>
          <a:bodyPr/>
          <a:lstStyle/>
          <a:p>
            <a:r>
              <a:rPr lang="en-US" dirty="0"/>
              <a:t>Turns most wearers face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56E77-B78F-4044-8788-12238FAD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0615F-3AA1-4013-9025-CC8466443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92" y="4178681"/>
            <a:ext cx="2234283" cy="2066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5D9BE8-A9A4-46E5-9E44-BF8BE6D6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245" y="1828800"/>
            <a:ext cx="2085975" cy="20669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9C2102-0B20-4155-B61F-F7453F51D8DA}"/>
              </a:ext>
            </a:extLst>
          </p:cNvPr>
          <p:cNvSpPr txBox="1">
            <a:spLocks/>
          </p:cNvSpPr>
          <p:nvPr/>
        </p:nvSpPr>
        <p:spPr bwMode="auto">
          <a:xfrm>
            <a:off x="4442744" y="4178681"/>
            <a:ext cx="31772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Will not turn most wearers face up</a:t>
            </a:r>
          </a:p>
        </p:txBody>
      </p:sp>
    </p:spTree>
    <p:extLst>
      <p:ext uri="{BB962C8B-B14F-4D97-AF65-F5344CB8AC3E}">
        <p14:creationId xmlns:p14="http://schemas.microsoft.com/office/powerpoint/2010/main" val="3245561554"/>
      </p:ext>
    </p:extLst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Limitations of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870B32-A4DD-4658-997D-73CF85FF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4"/>
          <a:stretch/>
        </p:blipFill>
        <p:spPr bwMode="auto">
          <a:xfrm>
            <a:off x="1841500" y="1189179"/>
            <a:ext cx="6019800" cy="50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339C62E-D203-47EA-B63D-63FCDD4836E2}"/>
              </a:ext>
            </a:extLst>
          </p:cNvPr>
          <p:cNvSpPr/>
          <p:nvPr/>
        </p:nvSpPr>
        <p:spPr bwMode="auto">
          <a:xfrm>
            <a:off x="3187700" y="3676194"/>
            <a:ext cx="4114800" cy="1323994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E4D3E-16A8-4875-B161-7F715D928E8A}"/>
              </a:ext>
            </a:extLst>
          </p:cNvPr>
          <p:cNvSpPr txBox="1"/>
          <p:nvPr/>
        </p:nvSpPr>
        <p:spPr>
          <a:xfrm>
            <a:off x="2362200" y="2920196"/>
            <a:ext cx="3276600" cy="523220"/>
          </a:xfrm>
          <a:prstGeom prst="rect">
            <a:avLst/>
          </a:prstGeom>
          <a:solidFill>
            <a:schemeClr val="tx1">
              <a:alpha val="92000"/>
            </a:schemeClr>
          </a:solidFill>
          <a:ln w="539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14935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Limitations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8749"/>
      </p:ext>
    </p:extLst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1881-751F-46EA-B282-45CE6A63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33EA-3698-451E-89EF-5CC0157A5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22587"/>
            <a:ext cx="2273300" cy="685800"/>
          </a:xfrm>
        </p:spPr>
        <p:txBody>
          <a:bodyPr/>
          <a:lstStyle/>
          <a:p>
            <a:r>
              <a:rPr lang="en-US" dirty="0"/>
              <a:t>No PWC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3BF0A-9AA3-4EC4-BFA9-1EAFB335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D0565-DDAE-410E-98ED-71746A374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27" y="1278732"/>
            <a:ext cx="1368846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4AB4BE-0E33-401E-989E-078496873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904" y="3843635"/>
            <a:ext cx="1440873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5E413A-52FA-4149-A6D6-64ACA703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852468"/>
            <a:ext cx="1692415" cy="16002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919DFFC-C0D3-4D75-85D4-E7C4D98B2C8F}"/>
              </a:ext>
            </a:extLst>
          </p:cNvPr>
          <p:cNvGrpSpPr/>
          <p:nvPr/>
        </p:nvGrpSpPr>
        <p:grpSpPr>
          <a:xfrm>
            <a:off x="2730500" y="1339653"/>
            <a:ext cx="2667001" cy="2262981"/>
            <a:chOff x="5080001" y="1253332"/>
            <a:chExt cx="2667001" cy="22629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422668-0A85-486E-8024-C7A0B632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8157" y="1253332"/>
              <a:ext cx="1370689" cy="1600200"/>
            </a:xfrm>
            <a:prstGeom prst="rect">
              <a:avLst/>
            </a:prstGeom>
          </p:spPr>
        </p:pic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A8C0A088-9DEA-4AA0-9791-363495A105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80001" y="2830513"/>
              <a:ext cx="266700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9pPr>
            </a:lstStyle>
            <a:p>
              <a:r>
                <a:rPr lang="en-US" kern="0" dirty="0"/>
                <a:t>No Skiing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9CBC39-9BE3-47C6-8486-AA01D7B49283}"/>
              </a:ext>
            </a:extLst>
          </p:cNvPr>
          <p:cNvGrpSpPr/>
          <p:nvPr/>
        </p:nvGrpSpPr>
        <p:grpSpPr>
          <a:xfrm>
            <a:off x="5793539" y="1278732"/>
            <a:ext cx="2441034" cy="2345135"/>
            <a:chOff x="530766" y="3934619"/>
            <a:chExt cx="2441034" cy="234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00AA4F-913A-4B0A-A886-D71AD6BEB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3293" y="3934619"/>
              <a:ext cx="1515979" cy="1600200"/>
            </a:xfrm>
            <a:prstGeom prst="rect">
              <a:avLst/>
            </a:prstGeom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58F4A4BF-A4B5-4F53-B57C-2DE4F9F879F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0766" y="5593954"/>
              <a:ext cx="244103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9pPr>
            </a:lstStyle>
            <a:p>
              <a:r>
                <a:rPr lang="en-US" kern="0" dirty="0"/>
                <a:t>No Tubing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66315CD-12E9-4FB8-8389-CF1C877C82C7}"/>
              </a:ext>
            </a:extLst>
          </p:cNvPr>
          <p:cNvSpPr txBox="1">
            <a:spLocks/>
          </p:cNvSpPr>
          <p:nvPr/>
        </p:nvSpPr>
        <p:spPr bwMode="auto">
          <a:xfrm>
            <a:off x="6318248" y="5540472"/>
            <a:ext cx="236855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Warnings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2CB920-4918-4631-8C01-5DFC91EE64F6}"/>
              </a:ext>
            </a:extLst>
          </p:cNvPr>
          <p:cNvSpPr txBox="1">
            <a:spLocks/>
          </p:cNvSpPr>
          <p:nvPr/>
        </p:nvSpPr>
        <p:spPr bwMode="auto">
          <a:xfrm>
            <a:off x="2660990" y="5559425"/>
            <a:ext cx="35332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No White-water</a:t>
            </a:r>
          </a:p>
        </p:txBody>
      </p:sp>
    </p:spTree>
    <p:extLst>
      <p:ext uri="{BB962C8B-B14F-4D97-AF65-F5344CB8AC3E}">
        <p14:creationId xmlns:p14="http://schemas.microsoft.com/office/powerpoint/2010/main" val="17242233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USCG Approval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BA4F24-84D0-4468-84CE-3E0EF0B49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8"/>
          <a:stretch/>
        </p:blipFill>
        <p:spPr bwMode="auto">
          <a:xfrm>
            <a:off x="365635" y="1840523"/>
            <a:ext cx="8321165" cy="35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EF46CDC-1AD9-446A-A9F0-97BBE25CCD75}"/>
              </a:ext>
            </a:extLst>
          </p:cNvPr>
          <p:cNvSpPr/>
          <p:nvPr/>
        </p:nvSpPr>
        <p:spPr bwMode="auto">
          <a:xfrm>
            <a:off x="365634" y="2743200"/>
            <a:ext cx="2606165" cy="114300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44650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F7E356-D07B-4846-B5E0-E4AB83A0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2CC8F0-43E7-484A-A019-9F6E174D396B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D51DE37-E2D3-4EC8-899F-2FD2EEC6B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Learning Objectives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7A5F670-722D-4F5F-A204-2938A3DEA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74800"/>
            <a:ext cx="7543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Understand New Life Jacket Labels</a:t>
            </a:r>
          </a:p>
          <a:p>
            <a:pPr eaLnBrk="1" hangingPunct="1">
              <a:defRPr/>
            </a:pPr>
            <a:r>
              <a:rPr lang="en-US" dirty="0"/>
              <a:t>Compare to Legacy Labels and Designation</a:t>
            </a:r>
          </a:p>
          <a:p>
            <a:pPr eaLnBrk="1" hangingPunct="1">
              <a:defRPr/>
            </a:pPr>
            <a:r>
              <a:rPr lang="en-US" dirty="0"/>
              <a:t>Review Life Jacket &amp; PFD Requirements</a:t>
            </a:r>
          </a:p>
        </p:txBody>
      </p:sp>
    </p:spTree>
    <p:extLst>
      <p:ext uri="{BB962C8B-B14F-4D97-AF65-F5344CB8AC3E}">
        <p14:creationId xmlns:p14="http://schemas.microsoft.com/office/powerpoint/2010/main" val="491966425"/>
      </p:ext>
    </p:extLst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BA4F24-84D0-4468-84CE-3E0EF0B49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8"/>
          <a:stretch/>
        </p:blipFill>
        <p:spPr bwMode="auto">
          <a:xfrm>
            <a:off x="365635" y="1840523"/>
            <a:ext cx="8321165" cy="35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EF46CDC-1AD9-446A-A9F0-97BBE25CCD75}"/>
              </a:ext>
            </a:extLst>
          </p:cNvPr>
          <p:cNvSpPr/>
          <p:nvPr/>
        </p:nvSpPr>
        <p:spPr bwMode="auto">
          <a:xfrm>
            <a:off x="4526217" y="1840523"/>
            <a:ext cx="4160583" cy="2121877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09149"/>
      </p:ext>
    </p:extLst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FEC-8539-4A1E-B959-F62CCE5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Care, Storage, Maintenance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A278-EE2E-4729-B031-94A4DE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BA4F24-84D0-4468-84CE-3E0EF0B49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8"/>
          <a:stretch/>
        </p:blipFill>
        <p:spPr bwMode="auto">
          <a:xfrm>
            <a:off x="365635" y="1840523"/>
            <a:ext cx="8321165" cy="35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EF46CDC-1AD9-446A-A9F0-97BBE25CCD75}"/>
              </a:ext>
            </a:extLst>
          </p:cNvPr>
          <p:cNvSpPr/>
          <p:nvPr/>
        </p:nvSpPr>
        <p:spPr bwMode="auto">
          <a:xfrm>
            <a:off x="5486399" y="3886199"/>
            <a:ext cx="2819401" cy="1143001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DF31B-7885-4A54-841D-2EBF68E16157}"/>
              </a:ext>
            </a:extLst>
          </p:cNvPr>
          <p:cNvSpPr txBox="1"/>
          <p:nvPr/>
        </p:nvSpPr>
        <p:spPr>
          <a:xfrm>
            <a:off x="2971800" y="5445517"/>
            <a:ext cx="551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Discussed in User Manual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5326"/>
      </p:ext>
    </p:extLst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9373-B6EC-4C37-BEC9-CFA8E4FF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International Care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24D54-5566-4B85-A3BE-6EC215B9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6B74C-8398-4CC8-850B-CCBA5FD53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2"/>
          <a:stretch/>
        </p:blipFill>
        <p:spPr>
          <a:xfrm>
            <a:off x="563879" y="1447800"/>
            <a:ext cx="805687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4244"/>
      </p:ext>
    </p:extLst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9373-B6EC-4C37-BEC9-CFA8E4FF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International Care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24D54-5566-4B85-A3BE-6EC215B9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CBA5A-3500-446F-9E35-78D7C4D59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67"/>
          <a:stretch/>
        </p:blipFill>
        <p:spPr>
          <a:xfrm>
            <a:off x="387350" y="1981200"/>
            <a:ext cx="8369300" cy="37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44998"/>
      </p:ext>
    </p:extLst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03A4-A60F-4248-B146-35317EAB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1497-81BF-47B1-8949-FA21EE41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r>
              <a:rPr lang="en-US" dirty="0"/>
              <a:t>Wearable – “readily accessible”</a:t>
            </a:r>
          </a:p>
          <a:p>
            <a:pPr lvl="1"/>
            <a:r>
              <a:rPr lang="en-US" dirty="0"/>
              <a:t>Out in the open or stowed were easy to reach</a:t>
            </a:r>
          </a:p>
          <a:p>
            <a:pPr lvl="1"/>
            <a:r>
              <a:rPr lang="en-US" dirty="0"/>
              <a:t>Not in protective coverings or under lock and key</a:t>
            </a:r>
          </a:p>
          <a:p>
            <a:r>
              <a:rPr lang="en-US" dirty="0"/>
              <a:t>Throwable – “immediately available”</a:t>
            </a:r>
          </a:p>
          <a:p>
            <a:pPr lvl="1"/>
            <a:r>
              <a:rPr lang="en-US" dirty="0"/>
              <a:t>Not in protective cover, closed compartment or under other equipment</a:t>
            </a:r>
          </a:p>
          <a:p>
            <a:pPr lvl="1"/>
            <a:r>
              <a:rPr lang="en-US" dirty="0"/>
              <a:t>No requirement for attached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A5C13-630C-4E92-B2CF-CE279B71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49629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224F-B045-4709-97D7-C83517C8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1049-860F-4FBA-AE35-E2E84B4D7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“No deterioration affecting performance”</a:t>
            </a:r>
          </a:p>
          <a:p>
            <a:pPr lvl="1"/>
            <a:r>
              <a:rPr lang="en-US" dirty="0"/>
              <a:t>No broke, corroded or deformed hardware</a:t>
            </a:r>
          </a:p>
          <a:p>
            <a:pPr lvl="1"/>
            <a:r>
              <a:rPr lang="en-US" dirty="0"/>
              <a:t>Webbing and straps secured</a:t>
            </a:r>
          </a:p>
          <a:p>
            <a:pPr lvl="1"/>
            <a:r>
              <a:rPr lang="en-US" dirty="0"/>
              <a:t>No rips, tears, rot or open seams</a:t>
            </a:r>
          </a:p>
          <a:p>
            <a:pPr lvl="1"/>
            <a:r>
              <a:rPr lang="en-US" dirty="0"/>
              <a:t>Flotation no degraded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41FE-3C38-4536-AFB8-2C5AB4D5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6222880"/>
      </p:ext>
    </p:extLst>
  </p:cSld>
  <p:clrMapOvr>
    <a:masterClrMapping/>
  </p:clrMapOvr>
  <p:transition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D6585-702C-41FE-8994-E1F54620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23D1-069F-4477-9756-CC718DA42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Inflatables </a:t>
            </a:r>
          </a:p>
          <a:p>
            <a:pPr lvl="1"/>
            <a:r>
              <a:rPr lang="en-US" dirty="0"/>
              <a:t>in addition to above</a:t>
            </a:r>
          </a:p>
          <a:p>
            <a:pPr lvl="1"/>
            <a:r>
              <a:rPr lang="en-US" dirty="0"/>
              <a:t>Armed inflation mechanism</a:t>
            </a:r>
          </a:p>
          <a:p>
            <a:pPr lvl="1"/>
            <a:r>
              <a:rPr lang="en-US" dirty="0"/>
              <a:t>Full cartridge and status indicator</a:t>
            </a:r>
          </a:p>
          <a:p>
            <a:pPr lvl="1"/>
            <a:r>
              <a:rPr lang="en-US" dirty="0"/>
              <a:t>Air chamber hold air</a:t>
            </a:r>
          </a:p>
          <a:p>
            <a:pPr lvl="1"/>
            <a:r>
              <a:rPr lang="en-US" dirty="0"/>
              <a:t>Oral inflation tube functional</a:t>
            </a:r>
          </a:p>
          <a:p>
            <a:pPr lvl="1"/>
            <a:r>
              <a:rPr lang="en-US" dirty="0"/>
              <a:t>Inflation lanyard or trigger functional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D5CED-A482-44E7-900E-493AA8A9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522724"/>
      </p:ext>
    </p:extLst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4387-0DFE-4835-BB1E-FE177D68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A07E-164F-42DE-9229-DE183770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labels appearing in stores</a:t>
            </a:r>
          </a:p>
          <a:p>
            <a:pPr lvl="1"/>
            <a:r>
              <a:rPr lang="en-US" dirty="0"/>
              <a:t>Slowly </a:t>
            </a:r>
          </a:p>
          <a:p>
            <a:r>
              <a:rPr lang="en-US" dirty="0"/>
              <a:t>Old “Type” devices are okay to use while they are serviceable</a:t>
            </a:r>
          </a:p>
          <a:p>
            <a:r>
              <a:rPr lang="en-US" dirty="0"/>
              <a:t>New labels provide more information on wearer, use, limitations and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00CEE-31A5-44E1-A16A-36A44F5B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71950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231A-8E08-4DAC-B539-7B692BBE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Comfortable Styles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F1B8F-F028-4754-8612-A2C4C7DC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pic>
        <p:nvPicPr>
          <p:cNvPr id="2052" name="Picture 4" descr="How to Choose the Right Life Jacket | Airhead">
            <a:extLst>
              <a:ext uri="{FF2B5EF4-FFF2-40B4-BE49-F238E27FC236}">
                <a16:creationId xmlns:a16="http://schemas.microsoft.com/office/drawing/2014/main" id="{E8C0991E-3A71-40E1-8E61-DC95CFC5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2" y="13843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fe Jacket Facts – dbwmediakitonline">
            <a:extLst>
              <a:ext uri="{FF2B5EF4-FFF2-40B4-BE49-F238E27FC236}">
                <a16:creationId xmlns:a16="http://schemas.microsoft.com/office/drawing/2014/main" id="{00AB6D6B-A219-40D3-886D-2146DA65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6" y="43338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l about Inflatable Life Vests – Sailing Blog by NauticEd">
            <a:extLst>
              <a:ext uri="{FF2B5EF4-FFF2-40B4-BE49-F238E27FC236}">
                <a16:creationId xmlns:a16="http://schemas.microsoft.com/office/drawing/2014/main" id="{DEEE5106-97A1-42FB-93AE-66CC8260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04" y="1184275"/>
            <a:ext cx="322274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tatistics Show Personal Flotation Devices Help Save Lives | UL">
            <a:extLst>
              <a:ext uri="{FF2B5EF4-FFF2-40B4-BE49-F238E27FC236}">
                <a16:creationId xmlns:a16="http://schemas.microsoft.com/office/drawing/2014/main" id="{289F7B47-A0D7-43B4-BF6E-EC6C6D7E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84" y="42291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nyx M-16 Manual Inflatable Life Jacket Belt Pack – Mountain 2 Island">
            <a:extLst>
              <a:ext uri="{FF2B5EF4-FFF2-40B4-BE49-F238E27FC236}">
                <a16:creationId xmlns:a16="http://schemas.microsoft.com/office/drawing/2014/main" id="{40AB8D30-9C2D-4D2C-B678-7E4AE5E2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41" y="3327400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34939"/>
      </p:ext>
    </p:extLst>
  </p:cSld>
  <p:clrMapOvr>
    <a:masterClrMapping/>
  </p:clrMapOvr>
  <p:transition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91C0-B9CF-49E4-A8AB-302C331D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Pledge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4C066-9626-4C4A-ACD9-44EA82A8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0" dirty="0">
                <a:effectLst/>
                <a:latin typeface="proximanova"/>
              </a:rPr>
              <a:t>I will always wear my life jacket while boating or fishing and encourage others to do the same! </a:t>
            </a:r>
          </a:p>
          <a:p>
            <a:pPr marL="0" indent="0">
              <a:buNone/>
            </a:pPr>
            <a:r>
              <a:rPr lang="en-US" sz="3600" b="1" i="0" dirty="0">
                <a:effectLst/>
                <a:latin typeface="proximanova"/>
              </a:rPr>
              <a:t>I’ll regularly inspect my life jacket and keep it in good condition. </a:t>
            </a:r>
          </a:p>
          <a:p>
            <a:pPr marL="0" indent="0">
              <a:buNone/>
            </a:pPr>
            <a:r>
              <a:rPr lang="en-US" sz="3600" b="1" i="0" dirty="0">
                <a:effectLst/>
                <a:latin typeface="proximanova"/>
              </a:rPr>
              <a:t>I pledge to boat safely and responsibly – and to have fun!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553A0-7F84-4A01-AAAE-1211FEB7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844355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02E0-D05B-4DBE-8043-9E47D933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Grandfather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32D7-1506-4CB0-8E6E-1DB25EBCB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98612"/>
            <a:ext cx="8229600" cy="4114800"/>
          </a:xfrm>
        </p:spPr>
        <p:txBody>
          <a:bodyPr/>
          <a:lstStyle/>
          <a:p>
            <a:r>
              <a:rPr lang="en-US" dirty="0"/>
              <a:t>No need to buy new life jackets</a:t>
            </a:r>
          </a:p>
          <a:p>
            <a:endParaRPr lang="en-US" dirty="0"/>
          </a:p>
          <a:p>
            <a:r>
              <a:rPr lang="en-US" dirty="0"/>
              <a:t>Type I, II, III, IV and V PFD’s can remain in service until they need to be replaced. </a:t>
            </a:r>
          </a:p>
          <a:p>
            <a:endParaRPr lang="en-US" dirty="0"/>
          </a:p>
          <a:p>
            <a:r>
              <a:rPr lang="en-US" dirty="0"/>
              <a:t>Manufacturers continue to use old labels until models are 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A39C4-E711-487A-A7E6-082CAC61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40286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669A-3321-41D8-8639-F780DECF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New Labels?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A6D3A-D0F2-4352-8C87-C9B222F25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312"/>
            <a:ext cx="8229600" cy="4114800"/>
          </a:xfrm>
        </p:spPr>
        <p:txBody>
          <a:bodyPr/>
          <a:lstStyle/>
          <a:p>
            <a:r>
              <a:rPr lang="en-US" dirty="0"/>
              <a:t>Most boaters do not understand the legacy Type designation</a:t>
            </a:r>
          </a:p>
          <a:p>
            <a:pPr lvl="1"/>
            <a:r>
              <a:rPr lang="en-US" dirty="0"/>
              <a:t>Who should wear what Type </a:t>
            </a:r>
          </a:p>
          <a:p>
            <a:pPr lvl="1"/>
            <a:r>
              <a:rPr lang="en-US" dirty="0"/>
              <a:t>What Type is used for what activities</a:t>
            </a:r>
          </a:p>
          <a:p>
            <a:pPr lvl="1"/>
            <a:r>
              <a:rPr lang="en-US" dirty="0"/>
              <a:t>Limitations of the device</a:t>
            </a:r>
          </a:p>
          <a:p>
            <a:pPr lvl="1"/>
            <a:r>
              <a:rPr lang="en-US" dirty="0"/>
              <a:t>Maintenance</a:t>
            </a:r>
          </a:p>
          <a:p>
            <a:r>
              <a:rPr lang="en-US" dirty="0"/>
              <a:t>Compatibility with International Boaters</a:t>
            </a:r>
          </a:p>
          <a:p>
            <a:pPr lvl="1"/>
            <a:r>
              <a:rPr lang="en-US" dirty="0"/>
              <a:t>especially Canada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C3E79-9634-4836-8988-5EEB2F65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24030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B8EB-0B88-44F4-8E24-19201E5A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Standards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3AD06-75FD-4F79-8625-E4C75F607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more information on label</a:t>
            </a:r>
          </a:p>
          <a:p>
            <a:r>
              <a:rPr lang="en-US" dirty="0"/>
              <a:t>Based on International Test Methods</a:t>
            </a:r>
          </a:p>
          <a:p>
            <a:pPr lvl="1"/>
            <a:r>
              <a:rPr lang="en-US" dirty="0"/>
              <a:t>For commercial as well as recreational boating</a:t>
            </a:r>
          </a:p>
          <a:p>
            <a:r>
              <a:rPr lang="en-US" dirty="0"/>
              <a:t>Relies upon third party verification</a:t>
            </a:r>
          </a:p>
          <a:p>
            <a:r>
              <a:rPr lang="en-US" dirty="0"/>
              <a:t>Still “Approved” by USCG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CAA0D-0F62-47E6-8DC5-18408AFD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833951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8E64-FDD1-46E3-BF16-17609B21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A331-DAF0-4445-8C0F-7DBAE1FDB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33800"/>
          </a:xfrm>
        </p:spPr>
        <p:txBody>
          <a:bodyPr/>
          <a:lstStyle/>
          <a:p>
            <a:r>
              <a:rPr lang="en-US" dirty="0"/>
              <a:t>Wearable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Throwable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916EB-B9CE-4CE0-A17E-9125AE60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1026" name="Picture 2" descr="17,475 Life Jacket Photos and Premium High Res Pictures - Getty Images">
            <a:extLst>
              <a:ext uri="{FF2B5EF4-FFF2-40B4-BE49-F238E27FC236}">
                <a16:creationId xmlns:a16="http://schemas.microsoft.com/office/drawing/2014/main" id="{6F39B8EB-9614-4C3E-98BA-EB2C6517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01" y="1896619"/>
            <a:ext cx="76061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F4E2AF-C66E-4A0E-BED5-00BA11DD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94" y="1864870"/>
            <a:ext cx="100304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1A7AC4E-8964-4E15-BA79-21DC6627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35" y="186487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fe jacket Images and Stock Photos. 21,827 Life jacket photography and  royalty free pictures available to download from thousands of stock photo  providers.">
            <a:extLst>
              <a:ext uri="{FF2B5EF4-FFF2-40B4-BE49-F238E27FC236}">
                <a16:creationId xmlns:a16="http://schemas.microsoft.com/office/drawing/2014/main" id="{593940F3-55C1-4197-AC0C-C0C6D690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94" y="1896619"/>
            <a:ext cx="89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ᐈ Lifeguard stock pictures, Royalty Free lifeguard images | download on  Depositphotos®">
            <a:extLst>
              <a:ext uri="{FF2B5EF4-FFF2-40B4-BE49-F238E27FC236}">
                <a16:creationId xmlns:a16="http://schemas.microsoft.com/office/drawing/2014/main" id="{B097C5C3-A9F1-4FB9-B44C-B275C75A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60" y="3581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FDA631FB-B8AE-4115-AF5E-66144826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6" y="35941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or Comparison's Sake: Throwable Personal Flotation Devices | Boating Safety">
            <a:extLst>
              <a:ext uri="{FF2B5EF4-FFF2-40B4-BE49-F238E27FC236}">
                <a16:creationId xmlns:a16="http://schemas.microsoft.com/office/drawing/2014/main" id="{269FEAF5-574B-4531-A2A7-FE0C072D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62" y="3581400"/>
            <a:ext cx="147204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AAF9C8AB-D842-43D1-BCDB-7BAFBB49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16" y="1896619"/>
            <a:ext cx="7581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0163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D47C-4140-450B-AF6E-4F018CD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No Change in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EF9DA-A931-4085-92C4-6C1226FE1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r>
              <a:rPr lang="en-US" dirty="0"/>
              <a:t>One wearable jacket for each person on board</a:t>
            </a:r>
          </a:p>
          <a:p>
            <a:pPr lvl="1"/>
            <a:r>
              <a:rPr lang="en-US" dirty="0"/>
              <a:t>Appropriate Size &amp; Activity</a:t>
            </a:r>
          </a:p>
          <a:p>
            <a:pPr lvl="1"/>
            <a:r>
              <a:rPr lang="en-US" dirty="0"/>
              <a:t>USCG Approved </a:t>
            </a:r>
          </a:p>
          <a:p>
            <a:pPr lvl="1"/>
            <a:r>
              <a:rPr lang="en-US" dirty="0"/>
              <a:t>Serviceable condition &amp; Accessible</a:t>
            </a:r>
          </a:p>
          <a:p>
            <a:r>
              <a:rPr lang="en-US" dirty="0"/>
              <a:t>One throwable on vessels over 16’</a:t>
            </a:r>
          </a:p>
          <a:p>
            <a:pPr lvl="1"/>
            <a:r>
              <a:rPr lang="en-US" dirty="0"/>
              <a:t>Serviceable Condition</a:t>
            </a:r>
          </a:p>
          <a:p>
            <a:pPr lvl="1"/>
            <a:r>
              <a:rPr lang="en-US" dirty="0"/>
              <a:t>Accessible</a:t>
            </a:r>
          </a:p>
          <a:p>
            <a:pPr lvl="1"/>
            <a:r>
              <a:rPr lang="en-US" dirty="0"/>
              <a:t>USCG Approved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3241A-679D-4BE3-9342-BD80F756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38662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D33F-F460-4465-A45C-4B78DA68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4DF2B-2085-4B17-9812-E197EE19E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Throwable not required on canoes or kayaks over 16’</a:t>
            </a:r>
          </a:p>
          <a:p>
            <a:r>
              <a:rPr lang="en-US" dirty="0"/>
              <a:t>Wearables not required on sailboards or racing paddle craft</a:t>
            </a:r>
          </a:p>
          <a:p>
            <a:r>
              <a:rPr lang="en-US" dirty="0"/>
              <a:t>A wearable does not meet requirements for a throwable</a:t>
            </a:r>
          </a:p>
          <a:p>
            <a:pPr lvl="1"/>
            <a:r>
              <a:rPr lang="en-US" dirty="0"/>
              <a:t>Check Label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C8195-237E-48C3-AB70-9997D802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16ED-8A9D-422E-8666-EE94C4C0E7C0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62342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USPS course</Template>
  <TotalTime>5569</TotalTime>
  <Words>843</Words>
  <Application>Microsoft Office PowerPoint</Application>
  <PresentationFormat>On-screen Show (4:3)</PresentationFormat>
  <Paragraphs>237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proximanova</vt:lpstr>
      <vt:lpstr>Tahoma</vt:lpstr>
      <vt:lpstr>Wingdings</vt:lpstr>
      <vt:lpstr>1_Textured</vt:lpstr>
      <vt:lpstr>Life Jacket Labeling</vt:lpstr>
      <vt:lpstr>Consider</vt:lpstr>
      <vt:lpstr>Learning Objectives</vt:lpstr>
      <vt:lpstr>Grandfather Clause</vt:lpstr>
      <vt:lpstr>Why New Labels?</vt:lpstr>
      <vt:lpstr>New Standards </vt:lpstr>
      <vt:lpstr>2 Types</vt:lpstr>
      <vt:lpstr>   No Change in Requirements</vt:lpstr>
      <vt:lpstr>Exceptions</vt:lpstr>
      <vt:lpstr>Inflatables</vt:lpstr>
      <vt:lpstr>Children (under 13 years)</vt:lpstr>
      <vt:lpstr>Accessible</vt:lpstr>
      <vt:lpstr>New Label – Part 1</vt:lpstr>
      <vt:lpstr>New Label – Part 2</vt:lpstr>
      <vt:lpstr>Intended Wearers</vt:lpstr>
      <vt:lpstr>Size</vt:lpstr>
      <vt:lpstr>Buoyancy</vt:lpstr>
      <vt:lpstr>Boating Environment</vt:lpstr>
      <vt:lpstr>Boating Environment</vt:lpstr>
      <vt:lpstr>Boating Environment</vt:lpstr>
      <vt:lpstr>Boating Environment</vt:lpstr>
      <vt:lpstr>Boating Environment</vt:lpstr>
      <vt:lpstr>Boating Environment</vt:lpstr>
      <vt:lpstr>Comparison</vt:lpstr>
      <vt:lpstr>Turning Ability</vt:lpstr>
      <vt:lpstr>Turning Ability</vt:lpstr>
      <vt:lpstr>New Limitations of Use</vt:lpstr>
      <vt:lpstr>Limitations</vt:lpstr>
      <vt:lpstr>USCG Approval</vt:lpstr>
      <vt:lpstr>Usage Instructions</vt:lpstr>
      <vt:lpstr> Care, Storage, Maintenance</vt:lpstr>
      <vt:lpstr>    International Care Symbols</vt:lpstr>
      <vt:lpstr>     International Care Symbols</vt:lpstr>
      <vt:lpstr>Accessible</vt:lpstr>
      <vt:lpstr>Serviceable</vt:lpstr>
      <vt:lpstr>Serviceable</vt:lpstr>
      <vt:lpstr>Summary</vt:lpstr>
      <vt:lpstr>Many Comfortable Styles </vt:lpstr>
      <vt:lpstr>Take the Pledge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Power Squadrons</dc:title>
  <dc:creator>Roger D. Thompson</dc:creator>
  <cp:lastModifiedBy>James Zeigler</cp:lastModifiedBy>
  <cp:revision>141</cp:revision>
  <dcterms:created xsi:type="dcterms:W3CDTF">2005-04-14T11:19:16Z</dcterms:created>
  <dcterms:modified xsi:type="dcterms:W3CDTF">2021-03-03T01:02:37Z</dcterms:modified>
</cp:coreProperties>
</file>